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1" r:id="rId4"/>
    <p:sldId id="263" r:id="rId5"/>
    <p:sldId id="266" r:id="rId6"/>
    <p:sldId id="265" r:id="rId7"/>
    <p:sldId id="258" r:id="rId8"/>
    <p:sldId id="267" r:id="rId9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66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95F40-FA96-4C8C-B3E9-59085EF5BBF5}" type="datetimeFigureOut">
              <a:rPr lang="de-DE" smtClean="0"/>
              <a:t>20.11.2020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3086-C529-4A0E-B67A-4D3ED8F8D2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000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57877-CA61-4010-8B24-BDFD3ECB4F29}" type="datetime1">
              <a:rPr lang="de-DE" smtClean="0"/>
              <a:t>20.11.2020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86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DFC51-5116-487D-8CF0-AAA550F31C29}" type="datetime1">
              <a:rPr lang="de-DE" smtClean="0"/>
              <a:t>20.11.2020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89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D5F4-7571-47A6-8793-A0C260823C08}" type="datetime1">
              <a:rPr lang="de-DE" smtClean="0"/>
              <a:t>20.11.2020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57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F712-2C4B-41CB-A595-6A67836E2FC0}" type="datetime1">
              <a:rPr lang="de-DE" smtClean="0"/>
              <a:t>20.11.2020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80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46E3-6ED6-4D18-992E-30A37059A82B}" type="datetime1">
              <a:rPr lang="de-DE" smtClean="0"/>
              <a:t>20.11.2020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29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27D22-56A3-4CB5-A7ED-0C36E4411959}" type="datetime1">
              <a:rPr lang="de-DE" smtClean="0"/>
              <a:t>20.11.2020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14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2B90-0F79-425E-927B-212B50986DC7}" type="datetime1">
              <a:rPr lang="de-DE" smtClean="0"/>
              <a:t>20.11.2020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66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4DA6A-5111-46FD-9CE6-57CE1040CB8D}" type="datetime1">
              <a:rPr lang="de-DE" smtClean="0"/>
              <a:t>20.11.2020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94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C6587-5B6D-439A-8EF4-3125172093E3}" type="datetime1">
              <a:rPr lang="de-DE" smtClean="0"/>
              <a:t>20.11.2020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4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ED931-E5C0-44EF-ACC0-CE7222BE144A}" type="datetime1">
              <a:rPr lang="de-DE" smtClean="0"/>
              <a:t>20.11.2020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04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A7C30-780E-40E9-BAF6-18BE360618BB}" type="datetime1">
              <a:rPr lang="de-DE" smtClean="0"/>
              <a:t>20.11.2020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88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71DE1-8368-415C-B460-6F8ED6BB256D}" type="datetime1">
              <a:rPr lang="de-DE" smtClean="0"/>
              <a:t>20.11.2020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60056-E91B-4E1F-B49E-C8B2094798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solidFill>
            <a:srgbClr val="FFFF99"/>
          </a:solidFill>
          <a:ln>
            <a:noFill/>
          </a:ln>
        </p:spPr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Probeunterricht (PU)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MODUL 2</a:t>
            </a:r>
          </a:p>
          <a:p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Informationen für Lehrkräfte der Grundschulen und Eltern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3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928992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spcBef>
                <a:spcPts val="528"/>
              </a:spcBef>
              <a:buSzPts val="2200"/>
            </a:pPr>
            <a:r>
              <a:rPr lang="de-DE" sz="3200" b="1" dirty="0">
                <a:solidFill>
                  <a:srgbClr val="C00000"/>
                </a:solidFill>
                <a:ea typeface="+mn-ea"/>
                <a:cs typeface="+mn-cs"/>
              </a:rPr>
              <a:t>Wer nimmt am Probeunterricht teil?</a:t>
            </a:r>
            <a:r>
              <a:rPr lang="de-DE" sz="3200" dirty="0">
                <a:solidFill>
                  <a:srgbClr val="C00000"/>
                </a:solidFill>
              </a:rPr>
              <a:t/>
            </a:r>
            <a:br>
              <a:rPr lang="de-DE" sz="3200" dirty="0">
                <a:solidFill>
                  <a:srgbClr val="C00000"/>
                </a:solidFill>
              </a:rPr>
            </a:b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Schülerinnen </a:t>
            </a:r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und </a:t>
            </a: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Schüler, </a:t>
            </a:r>
            <a:endParaRPr lang="de-DE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/>
              <a:t>die </a:t>
            </a:r>
            <a:r>
              <a:rPr lang="de-DE" sz="3000" dirty="0"/>
              <a:t>keine Bildungsgangempfehlung zum Erwerb der allgemeinen Hochschulreife </a:t>
            </a:r>
            <a:r>
              <a:rPr lang="de-DE" sz="3000" dirty="0" smtClean="0"/>
              <a:t>(AHR) erhalten haben, </a:t>
            </a:r>
          </a:p>
          <a:p>
            <a:pPr marL="0" lvl="0" indent="0">
              <a:buNone/>
            </a:pPr>
            <a:r>
              <a:rPr lang="de-DE" sz="3000" dirty="0" smtClean="0"/>
              <a:t>			</a:t>
            </a:r>
            <a:r>
              <a:rPr lang="de-DE" sz="3000" b="1" dirty="0" smtClean="0"/>
              <a:t>und/oder</a:t>
            </a:r>
            <a:r>
              <a:rPr lang="de-DE" sz="3000" dirty="0" smtClean="0"/>
              <a:t> </a:t>
            </a:r>
            <a:endParaRPr lang="de-DE" sz="30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/>
              <a:t>deren </a:t>
            </a:r>
            <a:r>
              <a:rPr lang="de-DE" sz="3000" dirty="0"/>
              <a:t>Summe der Noten in den Fächern Mathematik, Deutsch und der ersten </a:t>
            </a:r>
            <a:r>
              <a:rPr lang="de-DE" sz="3000" dirty="0" smtClean="0"/>
              <a:t>Fremd-sprache </a:t>
            </a:r>
            <a:r>
              <a:rPr lang="de-DE" sz="3000" dirty="0"/>
              <a:t>im ersten Halbjahr der Jahrgangsstufe 6 den Wert von sieben </a:t>
            </a:r>
            <a:r>
              <a:rPr lang="de-DE" sz="3000" dirty="0" smtClean="0"/>
              <a:t>übersteigt,</a:t>
            </a:r>
            <a:endParaRPr lang="de-DE" sz="3000" dirty="0"/>
          </a:p>
          <a:p>
            <a:pPr lvl="0"/>
            <a:endParaRPr lang="de-DE" sz="30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96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buSzPts val="3200"/>
              <a:buFont typeface="Wingdings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aus </a:t>
            </a:r>
            <a:r>
              <a:rPr lang="de-DE" sz="3000" dirty="0">
                <a:solidFill>
                  <a:srgbClr val="000000"/>
                </a:solidFill>
              </a:rPr>
              <a:t>genehmigten </a:t>
            </a:r>
            <a:r>
              <a:rPr lang="de-DE" sz="3000" dirty="0" smtClean="0">
                <a:solidFill>
                  <a:srgbClr val="000000"/>
                </a:solidFill>
              </a:rPr>
              <a:t>Ersatzschulen </a:t>
            </a:r>
            <a:r>
              <a:rPr lang="de-DE" sz="3000" dirty="0">
                <a:solidFill>
                  <a:srgbClr val="000000"/>
                </a:solidFill>
              </a:rPr>
              <a:t>mit Wunsch </a:t>
            </a:r>
            <a:r>
              <a:rPr lang="de-DE" sz="3000" dirty="0" smtClean="0">
                <a:solidFill>
                  <a:srgbClr val="000000"/>
                </a:solidFill>
              </a:rPr>
              <a:t>Gymnasium </a:t>
            </a:r>
            <a:r>
              <a:rPr lang="de-DE" sz="3000" dirty="0">
                <a:solidFill>
                  <a:srgbClr val="000000"/>
                </a:solidFill>
              </a:rPr>
              <a:t>(AHR) und anerkannten Ersatzschulen mit Wunsch Gymnasium (AHR) und Notensumme &gt; 7</a:t>
            </a:r>
            <a:r>
              <a:rPr lang="de-DE" sz="3000" dirty="0" smtClean="0">
                <a:solidFill>
                  <a:srgbClr val="000000"/>
                </a:solidFill>
              </a:rPr>
              <a:t>,</a:t>
            </a:r>
          </a:p>
          <a:p>
            <a:pPr marL="0" indent="0">
              <a:spcBef>
                <a:spcPts val="0"/>
              </a:spcBef>
              <a:buSzPts val="3200"/>
              <a:buNone/>
            </a:pPr>
            <a:endParaRPr lang="de-DE" sz="3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aus Waldorfschulen, </a:t>
            </a:r>
            <a:endParaRPr lang="de-DE" sz="3000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30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aus anderen Bundesländern, soweit sie bisher kein Gymnasium besucht haben.</a:t>
            </a:r>
            <a:endParaRPr lang="de-DE" sz="3000" dirty="0"/>
          </a:p>
          <a:p>
            <a:endParaRPr lang="de-DE" sz="3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3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79296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528"/>
              </a:spcBef>
              <a:buSzPts val="2200"/>
            </a:pPr>
            <a:r>
              <a:rPr lang="de-DE" sz="3200" b="1" dirty="0">
                <a:solidFill>
                  <a:srgbClr val="C00000"/>
                </a:solidFill>
                <a:ea typeface="+mn-ea"/>
                <a:cs typeface="+mn-cs"/>
              </a:rPr>
              <a:t>Wer nimmt am Probeunterricht teil?</a:t>
            </a:r>
            <a:r>
              <a:rPr lang="de-DE" sz="3200" dirty="0">
                <a:solidFill>
                  <a:srgbClr val="C00000"/>
                </a:solidFill>
              </a:rPr>
              <a:t/>
            </a:r>
            <a:br>
              <a:rPr lang="de-DE" sz="3200" dirty="0">
                <a:solidFill>
                  <a:srgbClr val="C00000"/>
                </a:solidFill>
              </a:rPr>
            </a:b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Schülerinnen </a:t>
            </a:r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und </a:t>
            </a:r>
            <a:r>
              <a:rPr lang="de-DE" sz="3200" b="1" dirty="0" smtClean="0">
                <a:solidFill>
                  <a:schemeClr val="tx2">
                    <a:lumMod val="75000"/>
                  </a:schemeClr>
                </a:solidFill>
              </a:rPr>
              <a:t>Schüler, </a:t>
            </a:r>
            <a:endParaRPr lang="de-DE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78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Ablauf des Probeunterrichtes (PU)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PU </a:t>
            </a:r>
            <a:r>
              <a:rPr lang="de-DE" sz="3000" dirty="0" smtClean="0">
                <a:solidFill>
                  <a:srgbClr val="000000"/>
                </a:solidFill>
              </a:rPr>
              <a:t>findet an </a:t>
            </a:r>
            <a:r>
              <a:rPr lang="de-DE" sz="3000" dirty="0">
                <a:solidFill>
                  <a:srgbClr val="000000"/>
                </a:solidFill>
              </a:rPr>
              <a:t>zwei Tagen mit jeweils 5 Stunden </a:t>
            </a:r>
            <a:r>
              <a:rPr lang="de-DE" sz="3000" dirty="0" smtClean="0">
                <a:solidFill>
                  <a:srgbClr val="000000"/>
                </a:solidFill>
              </a:rPr>
              <a:t>an </a:t>
            </a:r>
            <a:r>
              <a:rPr lang="de-DE" sz="3000" dirty="0" smtClean="0"/>
              <a:t> ausgewählten </a:t>
            </a:r>
            <a:r>
              <a:rPr lang="de-DE" sz="3000" dirty="0"/>
              <a:t>Stützpunktschulen </a:t>
            </a:r>
            <a:r>
              <a:rPr lang="de-DE" sz="3000" dirty="0" smtClean="0"/>
              <a:t>statt. </a:t>
            </a:r>
            <a:endParaRPr lang="de-DE" sz="3000" dirty="0"/>
          </a:p>
          <a:p>
            <a:pPr lvl="0">
              <a:spcAft>
                <a:spcPts val="675"/>
              </a:spcAft>
              <a:buFont typeface="Wingdings" panose="05000000000000000000" pitchFamily="2" charset="2"/>
              <a:buChar char="§"/>
            </a:pPr>
            <a:r>
              <a:rPr lang="de-DE" sz="3000" dirty="0"/>
              <a:t>Der Unterricht konzentriert sich auf die Fächer Deutsch und Mathematik und erfolgt auf der Grundlage </a:t>
            </a:r>
            <a:r>
              <a:rPr lang="de-DE" sz="3000" dirty="0" smtClean="0"/>
              <a:t>des Rahmenlehrplans </a:t>
            </a:r>
            <a:r>
              <a:rPr lang="de-DE" sz="3000" dirty="0"/>
              <a:t>der Grundschule.</a:t>
            </a:r>
          </a:p>
          <a:p>
            <a:pPr lvl="0">
              <a:spcAft>
                <a:spcPts val="675"/>
              </a:spcAft>
              <a:buFont typeface="Wingdings" panose="05000000000000000000" pitchFamily="2" charset="2"/>
              <a:buChar char="§"/>
            </a:pPr>
            <a:r>
              <a:rPr lang="de-DE" sz="3000" dirty="0"/>
              <a:t>Die Unterrichtseinheiten einschließlich der Aufgaben für die schriftlichen Arbeiten werden einheitlich vom MBJS vorgegeben.</a:t>
            </a:r>
          </a:p>
          <a:p>
            <a:pPr marL="0" lvl="0" indent="0" algn="just">
              <a:buNone/>
            </a:pPr>
            <a:endParaRPr lang="de-DE" sz="3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17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525963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Das Staatliche Schulamt beruft sowohl für </a:t>
            </a:r>
            <a:r>
              <a:rPr lang="de-DE" sz="3000" dirty="0" smtClean="0">
                <a:solidFill>
                  <a:srgbClr val="000000"/>
                </a:solidFill>
              </a:rPr>
              <a:t>Mathematik </a:t>
            </a:r>
            <a:r>
              <a:rPr lang="de-DE" sz="3000" dirty="0">
                <a:solidFill>
                  <a:srgbClr val="000000"/>
                </a:solidFill>
              </a:rPr>
              <a:t>als auch für Deutsch eine </a:t>
            </a:r>
            <a:r>
              <a:rPr lang="de-DE" sz="3000" dirty="0" smtClean="0">
                <a:solidFill>
                  <a:srgbClr val="000000"/>
                </a:solidFill>
              </a:rPr>
              <a:t>Kommission, </a:t>
            </a:r>
            <a:r>
              <a:rPr lang="de-DE" sz="3000" dirty="0">
                <a:solidFill>
                  <a:srgbClr val="000000"/>
                </a:solidFill>
              </a:rPr>
              <a:t>die den Probeunterricht durchführt, </a:t>
            </a:r>
            <a:r>
              <a:rPr lang="de-DE" sz="3000" dirty="0" smtClean="0">
                <a:solidFill>
                  <a:srgbClr val="000000"/>
                </a:solidFill>
              </a:rPr>
              <a:t>auswertet </a:t>
            </a:r>
            <a:r>
              <a:rPr lang="de-DE" sz="3000" dirty="0">
                <a:solidFill>
                  <a:srgbClr val="000000"/>
                </a:solidFill>
              </a:rPr>
              <a:t>und das Ergebnis feststellt</a:t>
            </a:r>
            <a:r>
              <a:rPr lang="de-DE" sz="3000" dirty="0" smtClean="0">
                <a:solidFill>
                  <a:srgbClr val="000000"/>
                </a:solidFill>
              </a:rPr>
              <a:t>.</a:t>
            </a:r>
          </a:p>
          <a:p>
            <a:pPr marL="0" lvl="0" indent="0">
              <a:buNone/>
            </a:pPr>
            <a:endParaRPr lang="de-DE" sz="3000" dirty="0">
              <a:solidFill>
                <a:srgbClr val="00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Die Kommission besteht aus einer </a:t>
            </a:r>
            <a:r>
              <a:rPr lang="de-DE" sz="3000" dirty="0" smtClean="0">
                <a:solidFill>
                  <a:srgbClr val="000000"/>
                </a:solidFill>
              </a:rPr>
              <a:t>Lehrkraft (LK) </a:t>
            </a:r>
            <a:r>
              <a:rPr lang="de-DE" sz="3000" dirty="0">
                <a:solidFill>
                  <a:srgbClr val="000000"/>
                </a:solidFill>
              </a:rPr>
              <a:t>aus einer Grundschule und zwei LK aus Gymnasien. </a:t>
            </a:r>
            <a:endParaRPr lang="de-DE" sz="3000" dirty="0" smtClean="0">
              <a:solidFill>
                <a:srgbClr val="000000"/>
              </a:solidFill>
            </a:endParaRPr>
          </a:p>
          <a:p>
            <a:endParaRPr lang="de-DE" sz="3000" dirty="0">
              <a:solidFill>
                <a:srgbClr val="00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5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b="1" dirty="0" smtClean="0">
                <a:solidFill>
                  <a:schemeClr val="tx2">
                    <a:lumMod val="75000"/>
                  </a:schemeClr>
                </a:solidFill>
              </a:rPr>
              <a:t>Wie wird der PU organisiert?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71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Wie wird der PU organisiert?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sz="3000" dirty="0">
                <a:solidFill>
                  <a:srgbClr val="000000"/>
                </a:solidFill>
              </a:rPr>
              <a:t>Jeweils eine </a:t>
            </a:r>
            <a:r>
              <a:rPr lang="de-DE" sz="3000" dirty="0" smtClean="0">
                <a:solidFill>
                  <a:srgbClr val="000000"/>
                </a:solidFill>
              </a:rPr>
              <a:t>LK führt </a:t>
            </a:r>
            <a:r>
              <a:rPr lang="de-DE" sz="3000" dirty="0">
                <a:solidFill>
                  <a:srgbClr val="000000"/>
                </a:solidFill>
              </a:rPr>
              <a:t>den Unterricht durch, die beiden anderen LK sind Beobachter. Über den Verlauf der Eignungsprüfung </a:t>
            </a:r>
            <a:r>
              <a:rPr lang="de-DE" sz="3000" dirty="0" smtClean="0">
                <a:solidFill>
                  <a:srgbClr val="000000"/>
                </a:solidFill>
              </a:rPr>
              <a:t>wird ein </a:t>
            </a:r>
            <a:r>
              <a:rPr lang="de-DE" sz="3000" dirty="0">
                <a:solidFill>
                  <a:srgbClr val="000000"/>
                </a:solidFill>
              </a:rPr>
              <a:t>Protokoll </a:t>
            </a:r>
            <a:r>
              <a:rPr lang="de-DE" sz="3000" dirty="0" smtClean="0">
                <a:solidFill>
                  <a:srgbClr val="000000"/>
                </a:solidFill>
              </a:rPr>
              <a:t>angefertigt.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„</a:t>
            </a:r>
            <a:r>
              <a:rPr lang="de-DE" sz="3000" dirty="0">
                <a:solidFill>
                  <a:srgbClr val="000000"/>
                </a:solidFill>
              </a:rPr>
              <a:t>Bestanden“ ist die Eignungsprüfung, wenn mindestens zwei Kommissionsmitglieder eine </a:t>
            </a:r>
            <a:r>
              <a:rPr lang="de-DE" sz="3000" dirty="0" smtClean="0">
                <a:solidFill>
                  <a:srgbClr val="000000"/>
                </a:solidFill>
              </a:rPr>
              <a:t>erfolgreiche </a:t>
            </a:r>
            <a:r>
              <a:rPr lang="de-DE" sz="3000" dirty="0">
                <a:solidFill>
                  <a:srgbClr val="000000"/>
                </a:solidFill>
              </a:rPr>
              <a:t>Teilnahme </a:t>
            </a:r>
            <a:r>
              <a:rPr lang="de-DE" sz="3000" dirty="0" smtClean="0">
                <a:solidFill>
                  <a:srgbClr val="000000"/>
                </a:solidFill>
              </a:rPr>
              <a:t>der Schülerinnen und Schüler am </a:t>
            </a:r>
            <a:r>
              <a:rPr lang="de-DE" sz="3000" dirty="0">
                <a:solidFill>
                  <a:srgbClr val="000000"/>
                </a:solidFill>
              </a:rPr>
              <a:t>Unterricht </a:t>
            </a:r>
            <a:r>
              <a:rPr lang="de-DE" sz="3000" dirty="0" smtClean="0">
                <a:solidFill>
                  <a:srgbClr val="000000"/>
                </a:solidFill>
              </a:rPr>
              <a:t>im Gymnasium erwarten.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Das </a:t>
            </a:r>
            <a:r>
              <a:rPr lang="de-DE" sz="3000" dirty="0">
                <a:solidFill>
                  <a:srgbClr val="000000"/>
                </a:solidFill>
              </a:rPr>
              <a:t>Ergebnis „nicht bestanden“ ist von der Kommission zu begründen. 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MBJS/Referat 33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82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DE" b="1" dirty="0" smtClean="0">
                <a:solidFill>
                  <a:srgbClr val="C00000"/>
                </a:solidFill>
              </a:rPr>
              <a:t>Termine für Probeunterricht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pPr marL="514350" indent="-514350" algn="ctr">
              <a:buAutoNum type="arabicPeriod"/>
            </a:pPr>
            <a:r>
              <a:rPr lang="de-DE" sz="4000" dirty="0" smtClean="0"/>
              <a:t>Durchgang PU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200" b="1" dirty="0" smtClean="0">
                <a:solidFill>
                  <a:srgbClr val="C00000"/>
                </a:solidFill>
              </a:rPr>
              <a:t>05. bis 06. März 2021</a:t>
            </a:r>
            <a:endParaRPr lang="de-DE" sz="3200" b="1" dirty="0">
              <a:solidFill>
                <a:srgbClr val="C00000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000" dirty="0" smtClean="0"/>
              <a:t>2. Durchgang PU</a:t>
            </a:r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200" b="1" dirty="0" smtClean="0">
                <a:solidFill>
                  <a:srgbClr val="C00000"/>
                </a:solidFill>
              </a:rPr>
              <a:t>12. bis 13. März 2021</a:t>
            </a:r>
            <a:endParaRPr lang="de-DE" sz="3200" b="1" dirty="0">
              <a:solidFill>
                <a:srgbClr val="C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369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rgbClr val="C00000"/>
                </a:solidFill>
              </a:rPr>
              <a:t>Wann erfahren die Eltern das Ergebnis </a:t>
            </a:r>
            <a:r>
              <a:rPr lang="de-DE" b="1" dirty="0" smtClean="0">
                <a:solidFill>
                  <a:srgbClr val="C00000"/>
                </a:solidFill>
              </a:rPr>
              <a:t>?</a:t>
            </a:r>
            <a:endParaRPr lang="de-DE" b="1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3000" b="1" dirty="0" smtClean="0">
                <a:solidFill>
                  <a:srgbClr val="0070C0"/>
                </a:solidFill>
              </a:rPr>
              <a:t>Der PU wurde bestanden bzw. nicht bestanden  </a:t>
            </a:r>
            <a:endParaRPr lang="de-DE" sz="30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de-DE" sz="3000" dirty="0" smtClean="0"/>
              <a:t>Die Eltern werden zeitnah über das Ergebnis der Eignungsfeststellung (PU) von der Erstwunsch-schule informiert. </a:t>
            </a:r>
            <a:endParaRPr lang="de-DE" sz="3000" dirty="0"/>
          </a:p>
          <a:p>
            <a:pPr algn="just">
              <a:spcBef>
                <a:spcPts val="768"/>
              </a:spcBef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Eine abschließende Aussage zur Aufnahmeent-scheidung erhalten die Eltern mit dem Aufnahme- oder Zuweisungsbescheid.  </a:t>
            </a:r>
          </a:p>
          <a:p>
            <a:pPr algn="just">
              <a:spcBef>
                <a:spcPts val="768"/>
              </a:spcBef>
              <a:buFont typeface="Wingdings" panose="05000000000000000000" pitchFamily="2" charset="2"/>
              <a:buChar char="§"/>
            </a:pPr>
            <a:r>
              <a:rPr lang="de-DE" sz="3000" dirty="0" smtClean="0">
                <a:solidFill>
                  <a:srgbClr val="000000"/>
                </a:solidFill>
              </a:rPr>
              <a:t>Versand der Bescheide erfolgt am </a:t>
            </a:r>
            <a:r>
              <a:rPr lang="de-DE" sz="3000" b="1" dirty="0" smtClean="0">
                <a:solidFill>
                  <a:srgbClr val="C00000"/>
                </a:solidFill>
              </a:rPr>
              <a:t>01.Juni 2021</a:t>
            </a:r>
            <a:endParaRPr lang="de-DE" sz="30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e-DE" sz="3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de-DE" sz="30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60056-E91B-4E1F-B49E-C8B20947982D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5314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346</Words>
  <Application>Microsoft Office PowerPoint</Application>
  <PresentationFormat>Bildschirmpräsentation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Larissa</vt:lpstr>
      <vt:lpstr>Probeunterricht (PU)</vt:lpstr>
      <vt:lpstr>Wer nimmt am Probeunterricht teil? Schülerinnen und Schüler, </vt:lpstr>
      <vt:lpstr>Wer nimmt am Probeunterricht teil? Schülerinnen und Schüler, </vt:lpstr>
      <vt:lpstr>Ablauf des Probeunterrichtes (PU)</vt:lpstr>
      <vt:lpstr>Wie wird der PU organisiert?</vt:lpstr>
      <vt:lpstr>Wie wird der PU organisiert?</vt:lpstr>
      <vt:lpstr>Termine für Probeunterricht</vt:lpstr>
      <vt:lpstr>Wann erfahren die Eltern das Ergebnis ?</vt:lpstr>
    </vt:vector>
  </TitlesOfParts>
  <Company>ZIT-BB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Probeunterricht</dc:title>
  <dc:creator>Heidrun Polke</dc:creator>
  <cp:lastModifiedBy>WALCZAK</cp:lastModifiedBy>
  <cp:revision>23</cp:revision>
  <cp:lastPrinted>2019-07-09T08:32:42Z</cp:lastPrinted>
  <dcterms:created xsi:type="dcterms:W3CDTF">2019-07-03T11:18:39Z</dcterms:created>
  <dcterms:modified xsi:type="dcterms:W3CDTF">2020-11-20T10:50:44Z</dcterms:modified>
</cp:coreProperties>
</file>